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9" r:id="rId7"/>
    <p:sldId id="261" r:id="rId8"/>
    <p:sldId id="262" r:id="rId9"/>
    <p:sldId id="263" r:id="rId10"/>
    <p:sldId id="264" r:id="rId11"/>
    <p:sldId id="265" r:id="rId12"/>
    <p:sldId id="266" r:id="rId13"/>
    <p:sldId id="267" r:id="rId14"/>
    <p:sldId id="268"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8" d="100"/>
          <a:sy n="78" d="100"/>
        </p:scale>
        <p:origin x="-7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11/15/2022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11/15/2022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11/15/2022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11/15/2022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11/15/2022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11/15/2022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11/15/2022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hyperlink" Target="https://www.sciencedirect.com/topics/immunology-and-microbiology/mycorrhiz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760" y="228600"/>
            <a:ext cx="8016240" cy="2386584"/>
          </a:xfrm>
        </p:spPr>
        <p:txBody>
          <a:bodyPr>
            <a:normAutofit/>
          </a:bodyPr>
          <a:lstStyle/>
          <a:p>
            <a:pPr algn="ctr"/>
            <a:r>
              <a:rPr lang="en-US" b="1" dirty="0" smtClean="0">
                <a:solidFill>
                  <a:srgbClr val="00B0F0"/>
                </a:solidFill>
              </a:rPr>
              <a:t>Microbiology </a:t>
            </a:r>
            <a:br>
              <a:rPr lang="en-US" b="1" dirty="0" smtClean="0">
                <a:solidFill>
                  <a:srgbClr val="00B0F0"/>
                </a:solidFill>
              </a:rPr>
            </a:br>
            <a:r>
              <a:rPr lang="en-US" dirty="0" smtClean="0"/>
              <a:t/>
            </a:r>
            <a:br>
              <a:rPr lang="en-US" dirty="0" smtClean="0"/>
            </a:br>
            <a:r>
              <a:rPr lang="en-US" dirty="0" smtClean="0">
                <a:solidFill>
                  <a:schemeClr val="accent2">
                    <a:lumMod val="50000"/>
                  </a:schemeClr>
                </a:solidFill>
              </a:rPr>
              <a:t>Soil Microbiology</a:t>
            </a:r>
            <a:endParaRPr lang="en-US" dirty="0"/>
          </a:p>
        </p:txBody>
      </p:sp>
      <p:sp>
        <p:nvSpPr>
          <p:cNvPr id="3" name="Subtitle 2"/>
          <p:cNvSpPr>
            <a:spLocks noGrp="1"/>
          </p:cNvSpPr>
          <p:nvPr>
            <p:ph type="subTitle" idx="1"/>
          </p:nvPr>
        </p:nvSpPr>
        <p:spPr>
          <a:xfrm>
            <a:off x="1219200" y="3810000"/>
            <a:ext cx="7924800" cy="3048000"/>
          </a:xfrm>
        </p:spPr>
        <p:txBody>
          <a:bodyPr>
            <a:normAutofit/>
          </a:bodyPr>
          <a:lstStyle/>
          <a:p>
            <a:pPr algn="ctr"/>
            <a:r>
              <a:rPr lang="en-US" dirty="0" smtClean="0"/>
              <a:t>By</a:t>
            </a:r>
          </a:p>
          <a:p>
            <a:pPr algn="ctr"/>
            <a:endParaRPr lang="en-US" dirty="0" smtClean="0"/>
          </a:p>
          <a:p>
            <a:pPr algn="ctr">
              <a:lnSpc>
                <a:spcPct val="150000"/>
              </a:lnSpc>
            </a:pPr>
            <a:r>
              <a:rPr lang="en-US" b="1" dirty="0" smtClean="0">
                <a:solidFill>
                  <a:schemeClr val="tx1"/>
                </a:solidFill>
              </a:rPr>
              <a:t>Dr. Nelson </a:t>
            </a:r>
            <a:r>
              <a:rPr lang="en-US" b="1" dirty="0" err="1" smtClean="0">
                <a:solidFill>
                  <a:schemeClr val="tx1"/>
                </a:solidFill>
              </a:rPr>
              <a:t>Xess</a:t>
            </a:r>
            <a:endParaRPr lang="en-US" b="1" dirty="0" smtClean="0">
              <a:solidFill>
                <a:schemeClr val="tx1"/>
              </a:solidFill>
            </a:endParaRPr>
          </a:p>
          <a:p>
            <a:pPr algn="ctr">
              <a:lnSpc>
                <a:spcPct val="150000"/>
              </a:lnSpc>
            </a:pPr>
            <a:r>
              <a:rPr lang="en-US" dirty="0" smtClean="0"/>
              <a:t>Department of Microbiology </a:t>
            </a:r>
          </a:p>
          <a:p>
            <a:pPr algn="ctr"/>
            <a:r>
              <a:rPr lang="en-US" dirty="0" err="1" smtClean="0"/>
              <a:t>Bhanupratap</a:t>
            </a:r>
            <a:r>
              <a:rPr lang="en-US" dirty="0" smtClean="0"/>
              <a:t> </a:t>
            </a:r>
            <a:r>
              <a:rPr lang="en-US" dirty="0" err="1" smtClean="0"/>
              <a:t>Deo</a:t>
            </a:r>
            <a:r>
              <a:rPr lang="en-US" dirty="0" smtClean="0"/>
              <a:t> Govt. P.G College, </a:t>
            </a:r>
            <a:r>
              <a:rPr lang="en-US" dirty="0" err="1" smtClean="0"/>
              <a:t>Kanker</a:t>
            </a:r>
            <a:r>
              <a:rPr lang="en-US" dirty="0" smtClean="0"/>
              <a:t>, Chhattisgarh</a:t>
            </a:r>
            <a:endParaRPr lang="en-IN"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b="1" dirty="0" smtClean="0"/>
              <a:t>Competition</a:t>
            </a:r>
            <a:br>
              <a:rPr lang="en-US" b="1" dirty="0" smtClean="0"/>
            </a:br>
            <a:endParaRPr lang="en-US" dirty="0"/>
          </a:p>
        </p:txBody>
      </p:sp>
      <p:sp>
        <p:nvSpPr>
          <p:cNvPr id="3" name="Content Placeholder 2"/>
          <p:cNvSpPr>
            <a:spLocks noGrp="1"/>
          </p:cNvSpPr>
          <p:nvPr>
            <p:ph idx="1"/>
          </p:nvPr>
        </p:nvSpPr>
        <p:spPr>
          <a:xfrm>
            <a:off x="1143000" y="762000"/>
            <a:ext cx="7498080" cy="5791200"/>
          </a:xfrm>
        </p:spPr>
        <p:txBody>
          <a:bodyPr>
            <a:normAutofit fontScale="77500" lnSpcReduction="20000"/>
          </a:bodyPr>
          <a:lstStyle/>
          <a:p>
            <a:pPr algn="just" fontAlgn="base"/>
            <a:r>
              <a:rPr lang="en-US" dirty="0" smtClean="0"/>
              <a:t>The competition represents a negative relationship between two microbial population in which both the population are adversely affected with respect to their survival and growth.</a:t>
            </a:r>
          </a:p>
          <a:p>
            <a:pPr algn="just" fontAlgn="base">
              <a:buNone/>
            </a:pPr>
            <a:endParaRPr lang="en-US" dirty="0" smtClean="0"/>
          </a:p>
          <a:p>
            <a:pPr algn="just" fontAlgn="base"/>
            <a:r>
              <a:rPr lang="en-US" dirty="0" smtClean="0"/>
              <a:t>Competition occurs when both population uses same resources such as same space or same nutrition, so, the microbial population achieve lower maximum density or growth rate.</a:t>
            </a:r>
          </a:p>
          <a:p>
            <a:pPr algn="just" fontAlgn="base">
              <a:buNone/>
            </a:pPr>
            <a:endParaRPr lang="en-US" dirty="0" smtClean="0"/>
          </a:p>
          <a:p>
            <a:pPr algn="just" fontAlgn="base"/>
            <a:r>
              <a:rPr lang="en-US" dirty="0" smtClean="0"/>
              <a:t>Microbial population competes for any growth limiting resources such as carbon source, nitrogen source, phosphorus, vitamins, growth factors etc.</a:t>
            </a:r>
          </a:p>
          <a:p>
            <a:pPr algn="just" fontAlgn="base">
              <a:buNone/>
            </a:pPr>
            <a:endParaRPr lang="en-US" dirty="0" smtClean="0"/>
          </a:p>
          <a:p>
            <a:pPr algn="just" fontAlgn="base"/>
            <a:r>
              <a:rPr lang="en-US" dirty="0" smtClean="0"/>
              <a:t>Competition inhibits both population from occupying exactly same ecological niche because one will win the competition and the other one is eliminated.</a:t>
            </a:r>
          </a:p>
          <a:p>
            <a:pPr algn="just"/>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lstStyle/>
          <a:p>
            <a:r>
              <a:rPr lang="en-US" b="1" dirty="0" smtClean="0"/>
              <a:t>Examples of competition</a:t>
            </a:r>
            <a:endParaRPr lang="en-US" dirty="0"/>
          </a:p>
        </p:txBody>
      </p:sp>
      <p:sp>
        <p:nvSpPr>
          <p:cNvPr id="3" name="Content Placeholder 2"/>
          <p:cNvSpPr>
            <a:spLocks noGrp="1"/>
          </p:cNvSpPr>
          <p:nvPr>
            <p:ph idx="1"/>
          </p:nvPr>
        </p:nvSpPr>
        <p:spPr>
          <a:xfrm>
            <a:off x="1371600" y="1295400"/>
            <a:ext cx="7562088" cy="5257800"/>
          </a:xfrm>
        </p:spPr>
        <p:txBody>
          <a:bodyPr/>
          <a:lstStyle/>
          <a:p>
            <a:pPr algn="just" fontAlgn="base">
              <a:buNone/>
            </a:pPr>
            <a:r>
              <a:rPr lang="en-US" sz="2800" b="1" dirty="0" smtClean="0"/>
              <a:t>Competition between </a:t>
            </a:r>
            <a:r>
              <a:rPr lang="en-US" sz="2800" b="1" i="1" dirty="0" smtClean="0"/>
              <a:t>Paramecium </a:t>
            </a:r>
            <a:r>
              <a:rPr lang="en-US" sz="2800" b="1" i="1" dirty="0" err="1" smtClean="0"/>
              <a:t>cadatum</a:t>
            </a:r>
            <a:r>
              <a:rPr lang="en-US" sz="2800" b="1" dirty="0" smtClean="0"/>
              <a:t> and </a:t>
            </a:r>
            <a:r>
              <a:rPr lang="en-US" sz="2800" b="1" i="1" dirty="0" smtClean="0"/>
              <a:t>Paramecium </a:t>
            </a:r>
            <a:r>
              <a:rPr lang="en-US" sz="2800" b="1" i="1" dirty="0" err="1" smtClean="0"/>
              <a:t>aurelia</a:t>
            </a:r>
            <a:r>
              <a:rPr lang="en-US" sz="2800" b="1" i="1" dirty="0" smtClean="0"/>
              <a:t>: </a:t>
            </a:r>
          </a:p>
          <a:p>
            <a:pPr algn="just" fontAlgn="base">
              <a:buNone/>
            </a:pPr>
            <a:endParaRPr lang="en-US" sz="2400" b="1" dirty="0" smtClean="0"/>
          </a:p>
          <a:p>
            <a:pPr lvl="1" algn="just" fontAlgn="base"/>
            <a:r>
              <a:rPr lang="en-US" dirty="0" smtClean="0"/>
              <a:t>Both species of Paramecium feeds on same bacteria population when these protozoa are placed together.</a:t>
            </a:r>
          </a:p>
          <a:p>
            <a:pPr lvl="1" algn="just" fontAlgn="base">
              <a:buNone/>
            </a:pPr>
            <a:endParaRPr lang="en-US" dirty="0" smtClean="0"/>
          </a:p>
          <a:p>
            <a:pPr lvl="1" algn="just" fontAlgn="base"/>
            <a:r>
              <a:rPr lang="en-US" i="1" dirty="0" smtClean="0"/>
              <a:t>P. </a:t>
            </a:r>
            <a:r>
              <a:rPr lang="en-US" i="1" dirty="0" err="1" smtClean="0"/>
              <a:t>aurelia</a:t>
            </a:r>
            <a:r>
              <a:rPr lang="en-US" dirty="0" smtClean="0"/>
              <a:t> grow at better rate than </a:t>
            </a:r>
            <a:r>
              <a:rPr lang="en-US" i="1" dirty="0" smtClean="0"/>
              <a:t>P. </a:t>
            </a:r>
            <a:r>
              <a:rPr lang="en-US" i="1" dirty="0" err="1" smtClean="0"/>
              <a:t>caudatum</a:t>
            </a:r>
            <a:r>
              <a:rPr lang="en-US" dirty="0" smtClean="0"/>
              <a:t> due to competition.</a:t>
            </a:r>
          </a:p>
          <a:p>
            <a:pPr algn="just"/>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Parasitism</a:t>
            </a:r>
            <a:br>
              <a:rPr lang="en-US" b="1" dirty="0" smtClean="0"/>
            </a:br>
            <a:endParaRPr lang="en-US" dirty="0"/>
          </a:p>
        </p:txBody>
      </p:sp>
      <p:sp>
        <p:nvSpPr>
          <p:cNvPr id="3" name="Content Placeholder 2"/>
          <p:cNvSpPr>
            <a:spLocks noGrp="1"/>
          </p:cNvSpPr>
          <p:nvPr>
            <p:ph idx="1"/>
          </p:nvPr>
        </p:nvSpPr>
        <p:spPr>
          <a:xfrm>
            <a:off x="1219200" y="990600"/>
            <a:ext cx="7714488" cy="5867400"/>
          </a:xfrm>
        </p:spPr>
        <p:txBody>
          <a:bodyPr>
            <a:normAutofit fontScale="70000" lnSpcReduction="20000"/>
          </a:bodyPr>
          <a:lstStyle/>
          <a:p>
            <a:pPr algn="just" fontAlgn="base"/>
            <a:r>
              <a:rPr lang="en-US" dirty="0" smtClean="0"/>
              <a:t>It is a relationship in which one population (parasite) get benefited and derive its nutrition from other population (host) in the association which is harmed.</a:t>
            </a:r>
          </a:p>
          <a:p>
            <a:pPr algn="just" fontAlgn="base">
              <a:buNone/>
            </a:pPr>
            <a:endParaRPr lang="en-US" dirty="0" smtClean="0"/>
          </a:p>
          <a:p>
            <a:pPr algn="just" fontAlgn="base"/>
            <a:r>
              <a:rPr lang="en-US" dirty="0" smtClean="0"/>
              <a:t>The host-parasite relationship is characterized by a relatively a long period of contact which may be physical or metabolic.</a:t>
            </a:r>
          </a:p>
          <a:p>
            <a:pPr algn="just" fontAlgn="base">
              <a:buNone/>
            </a:pPr>
            <a:endParaRPr lang="en-US" dirty="0" smtClean="0"/>
          </a:p>
          <a:p>
            <a:pPr algn="just" fontAlgn="base"/>
            <a:r>
              <a:rPr lang="en-US" dirty="0" smtClean="0"/>
              <a:t>Some parasite lives outside host cell, known as </a:t>
            </a:r>
            <a:r>
              <a:rPr lang="en-US" dirty="0" err="1" smtClean="0"/>
              <a:t>ectoparasite</a:t>
            </a:r>
            <a:r>
              <a:rPr lang="en-US" dirty="0" smtClean="0"/>
              <a:t> while other parasite lives inside host cell, known as </a:t>
            </a:r>
            <a:r>
              <a:rPr lang="en-US" dirty="0" err="1" smtClean="0"/>
              <a:t>endoparasite</a:t>
            </a:r>
            <a:r>
              <a:rPr lang="en-US" dirty="0" smtClean="0"/>
              <a:t>.</a:t>
            </a:r>
          </a:p>
          <a:p>
            <a:pPr algn="just" fontAlgn="base">
              <a:buNone/>
            </a:pPr>
            <a:endParaRPr lang="en-US" dirty="0" smtClean="0"/>
          </a:p>
          <a:p>
            <a:pPr fontAlgn="base"/>
            <a:r>
              <a:rPr lang="en-US" dirty="0" smtClean="0"/>
              <a:t>Ex.- </a:t>
            </a:r>
            <a:r>
              <a:rPr lang="en-US" b="1" dirty="0" smtClean="0"/>
              <a:t>Viruses:</a:t>
            </a:r>
          </a:p>
          <a:p>
            <a:pPr fontAlgn="base">
              <a:buFont typeface="Wingdings" pitchFamily="2" charset="2"/>
              <a:buChar char="Ø"/>
            </a:pPr>
            <a:r>
              <a:rPr lang="en-US" dirty="0" smtClean="0"/>
              <a:t>Viruses are obligate intracellular parasite that exhibit great host specificity.</a:t>
            </a:r>
          </a:p>
          <a:p>
            <a:pPr fontAlgn="base">
              <a:buFont typeface="Wingdings" pitchFamily="2" charset="2"/>
              <a:buChar char="Ø"/>
            </a:pPr>
            <a:r>
              <a:rPr lang="en-US" dirty="0" smtClean="0"/>
              <a:t>There are may viruses that are parasite to bacteria (</a:t>
            </a:r>
            <a:r>
              <a:rPr lang="en-US" dirty="0" err="1" smtClean="0"/>
              <a:t>bacteriophage</a:t>
            </a:r>
            <a:r>
              <a:rPr lang="en-US" dirty="0" smtClean="0"/>
              <a:t>), fungi, algae, protozoa etc.</a:t>
            </a:r>
          </a:p>
          <a:p>
            <a:pPr algn="just" fontAlgn="base"/>
            <a:endParaRPr lang="en-US" dirty="0" smtClean="0"/>
          </a:p>
          <a:p>
            <a:pPr algn="just"/>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609600"/>
          </a:xfrm>
        </p:spPr>
        <p:txBody>
          <a:bodyPr>
            <a:normAutofit fontScale="90000"/>
          </a:bodyPr>
          <a:lstStyle/>
          <a:p>
            <a:r>
              <a:rPr lang="en-US" b="1" dirty="0" smtClean="0"/>
              <a:t>Predation</a:t>
            </a:r>
            <a:br>
              <a:rPr lang="en-US" b="1" dirty="0" smtClean="0"/>
            </a:br>
            <a:endParaRPr lang="en-US" dirty="0"/>
          </a:p>
        </p:txBody>
      </p:sp>
      <p:sp>
        <p:nvSpPr>
          <p:cNvPr id="3" name="Content Placeholder 2"/>
          <p:cNvSpPr>
            <a:spLocks noGrp="1"/>
          </p:cNvSpPr>
          <p:nvPr>
            <p:ph idx="1"/>
          </p:nvPr>
        </p:nvSpPr>
        <p:spPr>
          <a:xfrm>
            <a:off x="1219200" y="914400"/>
            <a:ext cx="7714488" cy="5410200"/>
          </a:xfrm>
        </p:spPr>
        <p:txBody>
          <a:bodyPr>
            <a:normAutofit fontScale="85000" lnSpcReduction="20000"/>
          </a:bodyPr>
          <a:lstStyle/>
          <a:p>
            <a:pPr algn="just" fontAlgn="base"/>
            <a:r>
              <a:rPr lang="en-US" dirty="0" smtClean="0"/>
              <a:t>It is a wide spread phenomenon when one organism (predator) engulf or attack other organism (prey).</a:t>
            </a:r>
          </a:p>
          <a:p>
            <a:pPr algn="just" fontAlgn="base">
              <a:buNone/>
            </a:pPr>
            <a:endParaRPr lang="en-US" dirty="0" smtClean="0"/>
          </a:p>
          <a:p>
            <a:pPr algn="just" fontAlgn="base"/>
            <a:r>
              <a:rPr lang="en-US" dirty="0" smtClean="0"/>
              <a:t>The prey can be larger or smaller than predator and this normally results in death of prey.</a:t>
            </a:r>
          </a:p>
          <a:p>
            <a:pPr algn="just" fontAlgn="base">
              <a:buNone/>
            </a:pPr>
            <a:endParaRPr lang="en-US" dirty="0" smtClean="0"/>
          </a:p>
          <a:p>
            <a:pPr algn="just" fontAlgn="base"/>
            <a:r>
              <a:rPr lang="en-US" dirty="0" smtClean="0"/>
              <a:t>Normally predator-prey interaction is of short duration.</a:t>
            </a:r>
          </a:p>
          <a:p>
            <a:pPr algn="just" fontAlgn="base">
              <a:buNone/>
            </a:pPr>
            <a:endParaRPr lang="en-US" dirty="0" smtClean="0"/>
          </a:p>
          <a:p>
            <a:pPr algn="just"/>
            <a:r>
              <a:rPr lang="en-US" dirty="0" smtClean="0"/>
              <a:t>Ex.- </a:t>
            </a:r>
            <a:r>
              <a:rPr lang="en-US" b="1" dirty="0" smtClean="0"/>
              <a:t>Protozoan-bacteria in soil:</a:t>
            </a:r>
          </a:p>
          <a:p>
            <a:pPr algn="just">
              <a:buNone/>
            </a:pPr>
            <a:r>
              <a:rPr lang="en-US" b="1" dirty="0" smtClean="0"/>
              <a:t>   </a:t>
            </a:r>
            <a:r>
              <a:rPr lang="en-US" dirty="0" smtClean="0"/>
              <a:t>Many </a:t>
            </a:r>
            <a:r>
              <a:rPr lang="en-US" dirty="0" err="1" smtClean="0"/>
              <a:t>protozoans</a:t>
            </a:r>
            <a:r>
              <a:rPr lang="en-US" dirty="0" smtClean="0"/>
              <a:t> can feed on various  bacterial population which helps to maintain count of soil bacteria at optimum level</a:t>
            </a:r>
          </a:p>
          <a:p>
            <a:pPr algn="just"/>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Rhizosphere</a:t>
            </a:r>
            <a:endParaRPr lang="en-US" dirty="0"/>
          </a:p>
        </p:txBody>
      </p:sp>
      <p:sp>
        <p:nvSpPr>
          <p:cNvPr id="3" name="Content Placeholder 2"/>
          <p:cNvSpPr>
            <a:spLocks noGrp="1"/>
          </p:cNvSpPr>
          <p:nvPr>
            <p:ph idx="1"/>
          </p:nvPr>
        </p:nvSpPr>
        <p:spPr>
          <a:xfrm>
            <a:off x="1435608" y="1447800"/>
            <a:ext cx="7498080" cy="4495800"/>
          </a:xfrm>
        </p:spPr>
        <p:txBody>
          <a:bodyPr>
            <a:normAutofit fontScale="92500" lnSpcReduction="20000"/>
          </a:bodyPr>
          <a:lstStyle/>
          <a:p>
            <a:pPr algn="just"/>
            <a:r>
              <a:rPr lang="en-US" sz="2800" dirty="0" err="1" smtClean="0"/>
              <a:t>Rhizosphere</a:t>
            </a:r>
            <a:r>
              <a:rPr lang="en-US" sz="2800" dirty="0" smtClean="0"/>
              <a:t> also known as the microbe storehouse is the soil zone surrounding the plant roots where the biological and chemical features of the soil are influenced by the roots</a:t>
            </a:r>
            <a:r>
              <a:rPr lang="en-US" sz="2800" dirty="0" smtClean="0"/>
              <a:t>.</a:t>
            </a:r>
          </a:p>
          <a:p>
            <a:pPr algn="just">
              <a:buNone/>
            </a:pPr>
            <a:r>
              <a:rPr lang="en-US" sz="2800" dirty="0" smtClean="0"/>
              <a:t>                                       or</a:t>
            </a:r>
          </a:p>
          <a:p>
            <a:pPr algn="just"/>
            <a:r>
              <a:rPr lang="en-US" sz="2800" dirty="0" smtClean="0"/>
              <a:t>The region of the soil contact with the roots of plant. It contains many microorganisms and its composition is affected by root activities. It is an environment under the influence of plant.</a:t>
            </a:r>
          </a:p>
          <a:p>
            <a:pPr algn="just"/>
            <a:r>
              <a:rPr lang="en-US" sz="2800" dirty="0" smtClean="0"/>
              <a:t>The </a:t>
            </a:r>
            <a:r>
              <a:rPr lang="en-US" sz="2800" dirty="0" err="1" smtClean="0"/>
              <a:t>rhizosphere</a:t>
            </a:r>
            <a:r>
              <a:rPr lang="en-US" sz="2800" dirty="0" smtClean="0"/>
              <a:t> is the zone surrounding the root of plants in which complex relations exist among the plant, the soil microorganisms and the soil itself.</a:t>
            </a:r>
            <a:endParaRPr lang="en-US" sz="2800" dirty="0" smtClean="0"/>
          </a:p>
          <a:p>
            <a:pPr algn="just"/>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Rhizosphere</a:t>
            </a:r>
            <a:endParaRPr lang="en-US" dirty="0"/>
          </a:p>
        </p:txBody>
      </p:sp>
      <p:pic>
        <p:nvPicPr>
          <p:cNvPr id="2050" name="Picture 2" descr="C:\Users\ISKY\Desktop\online class\BSc 3\figure-2.jpg"/>
          <p:cNvPicPr>
            <a:picLocks noChangeAspect="1" noChangeArrowheads="1"/>
          </p:cNvPicPr>
          <p:nvPr/>
        </p:nvPicPr>
        <p:blipFill>
          <a:blip r:embed="rId2"/>
          <a:srcRect/>
          <a:stretch>
            <a:fillRect/>
          </a:stretch>
        </p:blipFill>
        <p:spPr bwMode="auto">
          <a:xfrm>
            <a:off x="1066800" y="1752600"/>
            <a:ext cx="7848600" cy="49006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r>
              <a:rPr lang="en-US" dirty="0" smtClean="0"/>
              <a:t>Concept and role of microbes </a:t>
            </a:r>
            <a:endParaRPr lang="en-US" dirty="0"/>
          </a:p>
        </p:txBody>
      </p:sp>
      <p:graphicFrame>
        <p:nvGraphicFramePr>
          <p:cNvPr id="3074" name="Object 2"/>
          <p:cNvGraphicFramePr>
            <a:graphicFrameLocks noChangeAspect="1"/>
          </p:cNvGraphicFramePr>
          <p:nvPr/>
        </p:nvGraphicFramePr>
        <p:xfrm>
          <a:off x="3695700" y="3209925"/>
          <a:ext cx="1751013" cy="438150"/>
        </p:xfrm>
        <a:graphic>
          <a:graphicData uri="http://schemas.openxmlformats.org/presentationml/2006/ole">
            <p:oleObj spid="_x0000_s3074" name="Packager Shell Object" showAsIcon="1" r:id="rId3" imgW="1750680" imgH="437760" progId="Package">
              <p:embed/>
            </p:oleObj>
          </a:graphicData>
        </a:graphic>
      </p:graphicFrame>
      <p:pic>
        <p:nvPicPr>
          <p:cNvPr id="3075" name="Picture 3" descr="C:\Users\ISKY\Pictures\Screenshots\Screenshot (473).png"/>
          <p:cNvPicPr>
            <a:picLocks noChangeAspect="1" noChangeArrowheads="1"/>
          </p:cNvPicPr>
          <p:nvPr/>
        </p:nvPicPr>
        <p:blipFill>
          <a:blip r:embed="rId4"/>
          <a:srcRect/>
          <a:stretch>
            <a:fillRect/>
          </a:stretch>
        </p:blipFill>
        <p:spPr bwMode="auto">
          <a:xfrm>
            <a:off x="152400" y="838200"/>
            <a:ext cx="8839200" cy="56387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Mycorrhizae</a:t>
            </a:r>
            <a:endParaRPr lang="en-US" dirty="0"/>
          </a:p>
        </p:txBody>
      </p:sp>
      <p:sp>
        <p:nvSpPr>
          <p:cNvPr id="3" name="Content Placeholder 2"/>
          <p:cNvSpPr>
            <a:spLocks noGrp="1"/>
          </p:cNvSpPr>
          <p:nvPr>
            <p:ph idx="1"/>
          </p:nvPr>
        </p:nvSpPr>
        <p:spPr/>
        <p:txBody>
          <a:bodyPr/>
          <a:lstStyle/>
          <a:p>
            <a:r>
              <a:rPr lang="en-US" dirty="0" err="1" smtClean="0">
                <a:hlinkClick r:id="rId2" tooltip="Learn more about Mycorrhizae from ScienceDirect's AI-generated Topic Pages"/>
              </a:rPr>
              <a:t>Mycorrhizae</a:t>
            </a:r>
            <a:r>
              <a:rPr lang="en-US" dirty="0" smtClean="0"/>
              <a:t> are a symbiotic association between plant roots and fungi. </a:t>
            </a:r>
            <a:r>
              <a:rPr lang="en-US" smtClean="0"/>
              <a:t>Their major role is to enhance nutrient and water uptake by the host plant by exploiting a larger volume of soil than roots alone can do.</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0"/>
            <a:ext cx="8382000" cy="1143000"/>
          </a:xfrm>
        </p:spPr>
        <p:txBody>
          <a:bodyPr>
            <a:normAutofit fontScale="90000"/>
          </a:bodyPr>
          <a:lstStyle/>
          <a:p>
            <a:r>
              <a:rPr lang="en-US" dirty="0" smtClean="0"/>
              <a:t>Soil as an environmental culture medium</a:t>
            </a:r>
            <a:endParaRPr lang="en-US" dirty="0"/>
          </a:p>
        </p:txBody>
      </p:sp>
      <p:sp>
        <p:nvSpPr>
          <p:cNvPr id="6" name="Subtitle 2"/>
          <p:cNvSpPr txBox="1">
            <a:spLocks/>
          </p:cNvSpPr>
          <p:nvPr/>
        </p:nvSpPr>
        <p:spPr>
          <a:xfrm>
            <a:off x="838200" y="914400"/>
            <a:ext cx="8077200" cy="5638800"/>
          </a:xfrm>
          <a:prstGeom prst="rect">
            <a:avLst/>
          </a:prstGeom>
        </p:spPr>
        <p:txBody>
          <a:bodyPr>
            <a:noAutofit/>
          </a:bodyPr>
          <a:lstStyle/>
          <a:p>
            <a:pPr marL="365760" indent="-283464" algn="just">
              <a:spcBef>
                <a:spcPts val="600"/>
              </a:spcBef>
              <a:buClr>
                <a:schemeClr val="accent1"/>
              </a:buClr>
              <a:buSzPct val="80000"/>
              <a:buFont typeface="Arial" pitchFamily="34" charset="0"/>
              <a:buChar char="•"/>
            </a:pPr>
            <a:r>
              <a:rPr lang="en-US" sz="2400" dirty="0" smtClean="0"/>
              <a:t>Soil contains air, free water, organic matter and mineral matters which are essential for the growth of microorganisms. On a volume basis, well-drained soil may contain 40% water, which is available to soil microbes for respiration and growth. The water in good agricultural soil may be considered a dilute nutrient broth. It contains, in solution, ion like K </a:t>
            </a:r>
            <a:r>
              <a:rPr lang="en-US" sz="2400" baseline="30000" dirty="0" smtClean="0"/>
              <a:t>+</a:t>
            </a:r>
            <a:r>
              <a:rPr lang="en-US" sz="2400" dirty="0" smtClean="0"/>
              <a:t>, Na </a:t>
            </a:r>
            <a:r>
              <a:rPr lang="en-US" sz="2400" baseline="30000" dirty="0" smtClean="0"/>
              <a:t>+</a:t>
            </a:r>
            <a:r>
              <a:rPr lang="en-US" sz="2400" dirty="0" smtClean="0"/>
              <a:t> , Mg </a:t>
            </a:r>
            <a:r>
              <a:rPr lang="en-US" sz="2400" baseline="30000" dirty="0" smtClean="0"/>
              <a:t>2+</a:t>
            </a:r>
            <a:r>
              <a:rPr lang="en-US" sz="2400" dirty="0" smtClean="0"/>
              <a:t> , Ca</a:t>
            </a:r>
            <a:r>
              <a:rPr lang="en-US" sz="2400" baseline="30000" dirty="0" smtClean="0"/>
              <a:t>2+</a:t>
            </a:r>
            <a:r>
              <a:rPr lang="en-US" sz="2400" dirty="0" smtClean="0"/>
              <a:t>, Fe </a:t>
            </a:r>
            <a:r>
              <a:rPr lang="en-US" sz="2400" baseline="30000" dirty="0" smtClean="0"/>
              <a:t>3+</a:t>
            </a:r>
            <a:r>
              <a:rPr lang="en-US" sz="2400" dirty="0" smtClean="0"/>
              <a:t>, NO</a:t>
            </a:r>
            <a:r>
              <a:rPr lang="en-US" sz="2400" baseline="-25000" dirty="0" smtClean="0"/>
              <a:t>3</a:t>
            </a:r>
            <a:r>
              <a:rPr lang="en-US" sz="2400" baseline="30000" dirty="0" smtClean="0"/>
              <a:t>– </a:t>
            </a:r>
            <a:r>
              <a:rPr lang="en-US" sz="2400" dirty="0" smtClean="0"/>
              <a:t>, SO</a:t>
            </a:r>
            <a:r>
              <a:rPr lang="en-US" sz="2400" baseline="-25000" dirty="0" smtClean="0"/>
              <a:t>4</a:t>
            </a:r>
            <a:r>
              <a:rPr lang="en-US" sz="2400" baseline="30000" dirty="0" smtClean="0"/>
              <a:t>2- </a:t>
            </a:r>
            <a:r>
              <a:rPr lang="en-US" sz="2400" dirty="0" smtClean="0"/>
              <a:t> , CO</a:t>
            </a:r>
            <a:r>
              <a:rPr lang="en-US" sz="2400" baseline="-25000" dirty="0" smtClean="0"/>
              <a:t>3</a:t>
            </a:r>
            <a:r>
              <a:rPr lang="en-US" sz="2400" baseline="30000" dirty="0" smtClean="0"/>
              <a:t>2-</a:t>
            </a:r>
            <a:r>
              <a:rPr lang="en-US" sz="2400" dirty="0" smtClean="0"/>
              <a:t> , PO</a:t>
            </a:r>
            <a:r>
              <a:rPr lang="en-US" sz="2400" baseline="-25000" dirty="0" smtClean="0"/>
              <a:t>4</a:t>
            </a:r>
            <a:r>
              <a:rPr lang="en-US" sz="2400" baseline="30000" dirty="0" smtClean="0"/>
              <a:t>3-</a:t>
            </a:r>
            <a:r>
              <a:rPr lang="en-US" sz="2400" dirty="0" smtClean="0"/>
              <a:t> and others.</a:t>
            </a:r>
          </a:p>
          <a:p>
            <a:pPr marL="365760" indent="-283464" algn="just">
              <a:spcBef>
                <a:spcPts val="600"/>
              </a:spcBef>
              <a:buClr>
                <a:schemeClr val="accent1"/>
              </a:buClr>
              <a:buSzPct val="80000"/>
              <a:buFont typeface="Arial" pitchFamily="34" charset="0"/>
              <a:buChar char="•"/>
            </a:pPr>
            <a:endParaRPr lang="en-US" sz="2400" dirty="0" smtClean="0"/>
          </a:p>
          <a:p>
            <a:pPr marL="365760" indent="-283464" algn="just">
              <a:spcBef>
                <a:spcPts val="600"/>
              </a:spcBef>
              <a:buClr>
                <a:schemeClr val="accent1"/>
              </a:buClr>
              <a:buSzPct val="80000"/>
              <a:buFont typeface="Wingdings 2"/>
              <a:buChar char=""/>
            </a:pPr>
            <a:r>
              <a:rPr lang="en-US" sz="2400" dirty="0" smtClean="0"/>
              <a:t>Like water, soil also contains 25% air. Most soil bacteria are aerobic to facultative and practically all </a:t>
            </a:r>
            <a:r>
              <a:rPr lang="en-US" sz="2400" dirty="0" err="1" smtClean="0"/>
              <a:t>actinomycetes</a:t>
            </a:r>
            <a:r>
              <a:rPr lang="en-US" sz="2400" dirty="0" smtClean="0"/>
              <a:t> and molds require free oxygen for their respiration and growth.</a:t>
            </a:r>
          </a:p>
          <a:p>
            <a:pPr marL="365760" indent="-283464" algn="just">
              <a:spcBef>
                <a:spcPts val="600"/>
              </a:spcBef>
              <a:buClr>
                <a:schemeClr val="accent1"/>
              </a:buClr>
              <a:buSzPct val="80000"/>
              <a:buFont typeface="Wingdings 2"/>
              <a:buChar char=""/>
            </a:pPr>
            <a:endParaRPr lang="en-US" sz="2400" dirty="0" smtClean="0"/>
          </a:p>
          <a:p>
            <a:pPr marL="365760" indent="-283464" algn="just">
              <a:spcBef>
                <a:spcPts val="600"/>
              </a:spcBef>
              <a:buClr>
                <a:schemeClr val="accent1"/>
              </a:buClr>
              <a:buSzPct val="80000"/>
              <a:buFont typeface="Wingdings 2"/>
              <a:buChar char=""/>
            </a:pPr>
            <a:r>
              <a:rPr lang="en-US" sz="2400" dirty="0" smtClean="0"/>
              <a:t>The pH of top good soil ranges from 6.0 to 8.0 at which most kinds of soil microorganisms grow best.</a:t>
            </a:r>
          </a:p>
          <a:p>
            <a:pPr marL="365760" indent="-283464" algn="just">
              <a:spcBef>
                <a:spcPts val="600"/>
              </a:spcBef>
              <a:buClr>
                <a:schemeClr val="accent1"/>
              </a:buClr>
              <a:buSzPct val="80000"/>
              <a:buFont typeface="Wingdings 2"/>
              <a:buChar char=""/>
            </a:pPr>
            <a:endParaRPr lang="en-US" sz="2400" dirty="0" smtClean="0"/>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498080" cy="5562600"/>
          </a:xfrm>
        </p:spPr>
        <p:txBody>
          <a:bodyPr>
            <a:normAutofit lnSpcReduction="10000"/>
          </a:bodyPr>
          <a:lstStyle/>
          <a:p>
            <a:pPr algn="just"/>
            <a:r>
              <a:rPr lang="en-US" dirty="0" smtClean="0"/>
              <a:t>The temperature of soil varies from day to day, controlled by climate. Most soil microbes grow best at temperature between 15-45</a:t>
            </a:r>
            <a:r>
              <a:rPr lang="en-US" baseline="30000" dirty="0" smtClean="0"/>
              <a:t>º</a:t>
            </a:r>
            <a:r>
              <a:rPr lang="en-US" dirty="0" smtClean="0"/>
              <a:t>C (</a:t>
            </a:r>
            <a:r>
              <a:rPr lang="en-US" dirty="0" err="1" smtClean="0"/>
              <a:t>Mesophiles</a:t>
            </a:r>
            <a:r>
              <a:rPr lang="en-US" dirty="0" smtClean="0"/>
              <a:t>) while </a:t>
            </a:r>
            <a:r>
              <a:rPr lang="en-US" dirty="0" err="1" smtClean="0"/>
              <a:t>psychrophiles</a:t>
            </a:r>
            <a:r>
              <a:rPr lang="en-US" dirty="0" smtClean="0"/>
              <a:t> grow at lower temperature and </a:t>
            </a:r>
            <a:r>
              <a:rPr lang="en-US" dirty="0" err="1" smtClean="0"/>
              <a:t>thermophiles</a:t>
            </a:r>
            <a:r>
              <a:rPr lang="en-US" dirty="0" smtClean="0"/>
              <a:t> grow at higher temperature.</a:t>
            </a:r>
          </a:p>
          <a:p>
            <a:pPr>
              <a:buNone/>
            </a:pPr>
            <a:endParaRPr lang="en-US" dirty="0" smtClean="0"/>
          </a:p>
          <a:p>
            <a:r>
              <a:rPr lang="en-US" dirty="0" smtClean="0"/>
              <a:t>Available free oxygen, hydrogen donor and acceptor play a vital role in microbial growth.</a:t>
            </a:r>
          </a:p>
          <a:p>
            <a:pPr>
              <a:buNone/>
            </a:pPr>
            <a:endParaRPr lang="en-US" dirty="0" smtClean="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lstStyle/>
          <a:p>
            <a:r>
              <a:rPr lang="en-US" dirty="0" smtClean="0"/>
              <a:t>Microbial interactions</a:t>
            </a:r>
            <a:endParaRPr lang="en-US" dirty="0"/>
          </a:p>
        </p:txBody>
      </p:sp>
      <p:pic>
        <p:nvPicPr>
          <p:cNvPr id="1026" name="Picture 2" descr="C:\Users\ISKY\Desktop\online class\BSc 3\KfOQc3t.jpg"/>
          <p:cNvPicPr>
            <a:picLocks noChangeAspect="1" noChangeArrowheads="1"/>
          </p:cNvPicPr>
          <p:nvPr/>
        </p:nvPicPr>
        <p:blipFill>
          <a:blip r:embed="rId2"/>
          <a:srcRect/>
          <a:stretch>
            <a:fillRect/>
          </a:stretch>
        </p:blipFill>
        <p:spPr bwMode="auto">
          <a:xfrm>
            <a:off x="1143000" y="1295400"/>
            <a:ext cx="7696200" cy="5257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Microbial interaction in soil</a:t>
            </a:r>
            <a:endParaRPr lang="en-US" dirty="0"/>
          </a:p>
        </p:txBody>
      </p:sp>
      <p:pic>
        <p:nvPicPr>
          <p:cNvPr id="2050" name="Picture 2" descr="C:\Users\ISKY\Desktop\online class\BSc 3\bcjFJHr.jpg"/>
          <p:cNvPicPr>
            <a:picLocks noChangeAspect="1" noChangeArrowheads="1"/>
          </p:cNvPicPr>
          <p:nvPr/>
        </p:nvPicPr>
        <p:blipFill>
          <a:blip r:embed="rId2"/>
          <a:srcRect/>
          <a:stretch>
            <a:fillRect/>
          </a:stretch>
        </p:blipFill>
        <p:spPr bwMode="auto">
          <a:xfrm>
            <a:off x="1009650" y="1143000"/>
            <a:ext cx="7905750" cy="5486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792162"/>
          </a:xfrm>
        </p:spPr>
        <p:txBody>
          <a:bodyPr/>
          <a:lstStyle/>
          <a:p>
            <a:r>
              <a:rPr lang="en-US" dirty="0" smtClean="0"/>
              <a:t>Symbiosis</a:t>
            </a:r>
            <a:endParaRPr lang="en-US" dirty="0"/>
          </a:p>
        </p:txBody>
      </p:sp>
      <p:sp>
        <p:nvSpPr>
          <p:cNvPr id="3" name="Content Placeholder 2"/>
          <p:cNvSpPr>
            <a:spLocks noGrp="1"/>
          </p:cNvSpPr>
          <p:nvPr>
            <p:ph idx="1"/>
          </p:nvPr>
        </p:nvSpPr>
        <p:spPr>
          <a:xfrm>
            <a:off x="1066800" y="838200"/>
            <a:ext cx="7848600" cy="6019800"/>
          </a:xfrm>
        </p:spPr>
        <p:txBody>
          <a:bodyPr>
            <a:normAutofit fontScale="70000" lnSpcReduction="20000"/>
          </a:bodyPr>
          <a:lstStyle/>
          <a:p>
            <a:pPr algn="just">
              <a:buNone/>
            </a:pPr>
            <a:r>
              <a:rPr lang="en-US" dirty="0" smtClean="0"/>
              <a:t>   symbiotic relationships are arrangements that are mutually beneficial to both organisms. </a:t>
            </a:r>
          </a:p>
          <a:p>
            <a:pPr algn="just">
              <a:buNone/>
            </a:pPr>
            <a:endParaRPr lang="en-US" dirty="0" smtClean="0"/>
          </a:p>
          <a:p>
            <a:pPr algn="just"/>
            <a:r>
              <a:rPr lang="en-US" b="1" dirty="0" smtClean="0"/>
              <a:t>Symbiotic communities in root nodules</a:t>
            </a:r>
          </a:p>
          <a:p>
            <a:pPr algn="just">
              <a:buNone/>
            </a:pPr>
            <a:r>
              <a:rPr lang="en-US" dirty="0" smtClean="0"/>
              <a:t>   Another example of symbiotic mutualism is the bacteria of the genus </a:t>
            </a:r>
            <a:r>
              <a:rPr lang="en-US" i="1" dirty="0" err="1" smtClean="0"/>
              <a:t>Rhizobium</a:t>
            </a:r>
            <a:r>
              <a:rPr lang="en-US" dirty="0" smtClean="0"/>
              <a:t> which colonizes the root nodules of leguminous plants. Again, the bacteria benefit from the hospitable growth environment, producing nitrates from nitrogen gas which the plant can use (it is unable to use the gaseous form of nitrogen.) This symbiotic relationship is highly advantageous for both microbe and host.</a:t>
            </a:r>
          </a:p>
          <a:p>
            <a:pPr algn="just">
              <a:buNone/>
            </a:pPr>
            <a:endParaRPr lang="en-US" dirty="0" smtClean="0"/>
          </a:p>
          <a:p>
            <a:pPr algn="just">
              <a:buFont typeface="Arial" pitchFamily="34" charset="0"/>
              <a:buChar char="•"/>
            </a:pPr>
            <a:r>
              <a:rPr lang="en-US" b="1" dirty="0" smtClean="0"/>
              <a:t>Colonization of skin by beneficial bacteria</a:t>
            </a:r>
          </a:p>
          <a:p>
            <a:pPr algn="just">
              <a:buNone/>
            </a:pPr>
            <a:r>
              <a:rPr lang="en-US" dirty="0" smtClean="0"/>
              <a:t>    Bacteria of the genera </a:t>
            </a:r>
            <a:r>
              <a:rPr lang="en-US" i="1" dirty="0" smtClean="0"/>
              <a:t>Staphylococcus </a:t>
            </a:r>
            <a:r>
              <a:rPr lang="en-US" dirty="0" smtClean="0"/>
              <a:t>and </a:t>
            </a:r>
            <a:r>
              <a:rPr lang="en-US" i="1" dirty="0" smtClean="0"/>
              <a:t>Streptococcus </a:t>
            </a:r>
            <a:r>
              <a:rPr lang="en-US" dirty="0" smtClean="0"/>
              <a:t>colonize the skin of humans and other animals. This relationship is beneficial to the bacteria because they have a ready supply of nutrients and in turn, they protect the surface of the skin from colonization by pathogens and other less desirable micro-organisms.</a:t>
            </a:r>
          </a:p>
          <a:p>
            <a:pPr algn="just">
              <a:buNone/>
            </a:pPr>
            <a:endParaRPr lang="en-US" dirty="0" smtClean="0"/>
          </a:p>
          <a:p>
            <a:pPr algn="just"/>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Mutualism</a:t>
            </a:r>
            <a:br>
              <a:rPr lang="en-US" b="1" dirty="0" smtClean="0"/>
            </a:br>
            <a:endParaRPr lang="en-US" dirty="0"/>
          </a:p>
        </p:txBody>
      </p:sp>
      <p:sp>
        <p:nvSpPr>
          <p:cNvPr id="3" name="Content Placeholder 2"/>
          <p:cNvSpPr>
            <a:spLocks noGrp="1"/>
          </p:cNvSpPr>
          <p:nvPr>
            <p:ph idx="1"/>
          </p:nvPr>
        </p:nvSpPr>
        <p:spPr>
          <a:xfrm>
            <a:off x="1066800" y="990600"/>
            <a:ext cx="7866888" cy="5562600"/>
          </a:xfrm>
        </p:spPr>
        <p:txBody>
          <a:bodyPr>
            <a:normAutofit fontScale="85000" lnSpcReduction="20000"/>
          </a:bodyPr>
          <a:lstStyle/>
          <a:p>
            <a:pPr algn="just" fontAlgn="base"/>
            <a:r>
              <a:rPr lang="en-US" dirty="0" smtClean="0"/>
              <a:t>It is defined as the relationship in which each organism in interaction gets benefits from association. It is an obligatory relationship in which </a:t>
            </a:r>
            <a:r>
              <a:rPr lang="en-US" dirty="0" err="1" smtClean="0"/>
              <a:t>mutualist</a:t>
            </a:r>
            <a:r>
              <a:rPr lang="en-US" dirty="0" smtClean="0"/>
              <a:t> and host are metabolically dependent on each other.</a:t>
            </a:r>
          </a:p>
          <a:p>
            <a:pPr algn="just" fontAlgn="base"/>
            <a:r>
              <a:rPr lang="en-US" dirty="0" err="1" smtClean="0"/>
              <a:t>Mutualistic</a:t>
            </a:r>
            <a:r>
              <a:rPr lang="en-US" dirty="0" smtClean="0"/>
              <a:t> relationship is very specific where one member of association cannot be replaced by another species.</a:t>
            </a:r>
          </a:p>
          <a:p>
            <a:pPr algn="just" fontAlgn="base"/>
            <a:r>
              <a:rPr lang="en-US" dirty="0" smtClean="0"/>
              <a:t>Mutualism require close physical contact between interacting organisms.</a:t>
            </a:r>
          </a:p>
          <a:p>
            <a:pPr algn="just" fontAlgn="base"/>
            <a:r>
              <a:rPr lang="en-US" dirty="0" smtClean="0"/>
              <a:t>Relationship of mutualism allows organisms to exist in habitat that could not occupied by either species alone.</a:t>
            </a:r>
          </a:p>
          <a:p>
            <a:pPr algn="just" fontAlgn="base"/>
            <a:r>
              <a:rPr lang="en-US" dirty="0" err="1" smtClean="0"/>
              <a:t>Mutualistic</a:t>
            </a:r>
            <a:r>
              <a:rPr lang="en-US" dirty="0" smtClean="0"/>
              <a:t> relationship between organisms allows them to act as a single organism.</a:t>
            </a:r>
          </a:p>
          <a:p>
            <a:pPr algn="just">
              <a:buFont typeface="Arial" pitchFamily="34" charset="0"/>
              <a:buChar cha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498080" cy="792162"/>
          </a:xfrm>
        </p:spPr>
        <p:txBody>
          <a:bodyPr>
            <a:normAutofit fontScale="90000"/>
          </a:bodyPr>
          <a:lstStyle/>
          <a:p>
            <a:r>
              <a:rPr lang="en-US" b="1" dirty="0" smtClean="0"/>
              <a:t>Examples of mutualism:</a:t>
            </a:r>
            <a:r>
              <a:rPr lang="en-US" dirty="0" smtClean="0"/>
              <a:t/>
            </a:r>
            <a:br>
              <a:rPr lang="en-US" dirty="0" smtClean="0"/>
            </a:br>
            <a:endParaRPr lang="en-US" dirty="0"/>
          </a:p>
        </p:txBody>
      </p:sp>
      <p:sp>
        <p:nvSpPr>
          <p:cNvPr id="3" name="Content Placeholder 2"/>
          <p:cNvSpPr>
            <a:spLocks noGrp="1"/>
          </p:cNvSpPr>
          <p:nvPr>
            <p:ph idx="1"/>
          </p:nvPr>
        </p:nvSpPr>
        <p:spPr>
          <a:xfrm>
            <a:off x="685800" y="685800"/>
            <a:ext cx="8305800" cy="5943600"/>
          </a:xfrm>
        </p:spPr>
        <p:txBody>
          <a:bodyPr>
            <a:noAutofit/>
          </a:bodyPr>
          <a:lstStyle/>
          <a:p>
            <a:pPr lvl="1" algn="just" fontAlgn="base">
              <a:buNone/>
            </a:pPr>
            <a:r>
              <a:rPr lang="en-US" sz="2400" b="1" dirty="0" smtClean="0"/>
              <a:t>Lichens:</a:t>
            </a:r>
            <a:endParaRPr lang="en-US" sz="2400" dirty="0" smtClean="0"/>
          </a:p>
          <a:p>
            <a:pPr lvl="2" algn="just" fontAlgn="base"/>
            <a:r>
              <a:rPr lang="en-US" dirty="0" smtClean="0"/>
              <a:t>Lichens are excellent example of mutualism.</a:t>
            </a:r>
          </a:p>
          <a:p>
            <a:pPr lvl="2" algn="just" fontAlgn="base"/>
            <a:r>
              <a:rPr lang="en-US" dirty="0" smtClean="0"/>
              <a:t>They are the association of specific fungi and certain genus of algae. In lichen, fungal partner is called </a:t>
            </a:r>
            <a:r>
              <a:rPr lang="en-US" b="1" dirty="0" err="1" smtClean="0"/>
              <a:t>mycobiont</a:t>
            </a:r>
            <a:r>
              <a:rPr lang="en-US" dirty="0" smtClean="0"/>
              <a:t> and algal partner is called</a:t>
            </a:r>
          </a:p>
          <a:p>
            <a:pPr lvl="2" algn="just" fontAlgn="base"/>
            <a:r>
              <a:rPr lang="en-US" dirty="0" err="1" smtClean="0"/>
              <a:t>Phycobiont</a:t>
            </a:r>
            <a:r>
              <a:rPr lang="en-US" dirty="0" smtClean="0"/>
              <a:t> is member of </a:t>
            </a:r>
            <a:r>
              <a:rPr lang="en-US" dirty="0" err="1" smtClean="0"/>
              <a:t>cycanobacteria</a:t>
            </a:r>
            <a:r>
              <a:rPr lang="en-US" dirty="0" smtClean="0"/>
              <a:t> ad green algae (</a:t>
            </a:r>
            <a:r>
              <a:rPr lang="en-US" i="1" dirty="0" err="1" smtClean="0"/>
              <a:t>Trabauxua</a:t>
            </a:r>
            <a:r>
              <a:rPr lang="en-US" dirty="0" smtClean="0"/>
              <a:t>).</a:t>
            </a:r>
          </a:p>
          <a:p>
            <a:pPr lvl="2" algn="just" fontAlgn="base"/>
            <a:r>
              <a:rPr lang="en-US" dirty="0" smtClean="0"/>
              <a:t>Because </a:t>
            </a:r>
            <a:r>
              <a:rPr lang="en-US" dirty="0" err="1" smtClean="0"/>
              <a:t>phycobionts</a:t>
            </a:r>
            <a:r>
              <a:rPr lang="en-US" dirty="0" smtClean="0"/>
              <a:t> are </a:t>
            </a:r>
            <a:r>
              <a:rPr lang="en-US" dirty="0" err="1" smtClean="0"/>
              <a:t>photoautotrophs</a:t>
            </a:r>
            <a:r>
              <a:rPr lang="en-US" dirty="0" smtClean="0"/>
              <a:t>, the fungus get its organic carbon directly from algal partner, in turn fungi protects the </a:t>
            </a:r>
            <a:r>
              <a:rPr lang="en-US" dirty="0" err="1" smtClean="0"/>
              <a:t>phycobiont</a:t>
            </a:r>
            <a:r>
              <a:rPr lang="en-US" dirty="0" smtClean="0"/>
              <a:t> from extreme conditions and also provide water and minerals to algae.</a:t>
            </a:r>
          </a:p>
          <a:p>
            <a:pPr lvl="2" algn="just" fontAlgn="base"/>
            <a:r>
              <a:rPr lang="en-US" dirty="0" smtClean="0"/>
              <a:t>Lichen grow very slowly but are able to colonies habitat that do not permit the growth of other organisms.</a:t>
            </a:r>
          </a:p>
          <a:p>
            <a:pPr lvl="2" algn="just" fontAlgn="base"/>
            <a:r>
              <a:rPr lang="en-US" dirty="0" smtClean="0"/>
              <a:t>Most lichens are resistant to high temperature and drying.</a:t>
            </a:r>
          </a:p>
          <a:p>
            <a:pPr algn="just"/>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r>
              <a:rPr lang="en-US" b="1" dirty="0" smtClean="0"/>
              <a:t>Commensalism</a:t>
            </a:r>
            <a:br>
              <a:rPr lang="en-US" b="1" dirty="0" smtClean="0"/>
            </a:br>
            <a:endParaRPr lang="en-US" dirty="0"/>
          </a:p>
        </p:txBody>
      </p:sp>
      <p:sp>
        <p:nvSpPr>
          <p:cNvPr id="3" name="Content Placeholder 2"/>
          <p:cNvSpPr>
            <a:spLocks noGrp="1"/>
          </p:cNvSpPr>
          <p:nvPr>
            <p:ph idx="1"/>
          </p:nvPr>
        </p:nvSpPr>
        <p:spPr>
          <a:xfrm>
            <a:off x="1143000" y="762000"/>
            <a:ext cx="7790688" cy="5562600"/>
          </a:xfrm>
        </p:spPr>
        <p:txBody>
          <a:bodyPr>
            <a:normAutofit fontScale="77500" lnSpcReduction="20000"/>
          </a:bodyPr>
          <a:lstStyle/>
          <a:p>
            <a:pPr algn="just" fontAlgn="base"/>
            <a:r>
              <a:rPr lang="en-US" dirty="0" smtClean="0"/>
              <a:t>It is a relationship in which one organism (</a:t>
            </a:r>
            <a:r>
              <a:rPr lang="en-US" dirty="0" err="1" smtClean="0"/>
              <a:t>commensal</a:t>
            </a:r>
            <a:r>
              <a:rPr lang="en-US" dirty="0" smtClean="0"/>
              <a:t>) in the association is benefited while other organism (host) of the association is neither benefited nor harmed.</a:t>
            </a:r>
          </a:p>
          <a:p>
            <a:pPr algn="just" fontAlgn="base">
              <a:buNone/>
            </a:pPr>
            <a:endParaRPr lang="en-US" dirty="0" smtClean="0"/>
          </a:p>
          <a:p>
            <a:pPr algn="just" fontAlgn="base"/>
            <a:r>
              <a:rPr lang="en-US" dirty="0" smtClean="0"/>
              <a:t>It is an unidirectional association and if the </a:t>
            </a:r>
            <a:r>
              <a:rPr lang="en-US" dirty="0" err="1" smtClean="0"/>
              <a:t>commensal</a:t>
            </a:r>
            <a:r>
              <a:rPr lang="en-US" dirty="0" smtClean="0"/>
              <a:t> is separated from the host, it can survive.</a:t>
            </a:r>
          </a:p>
          <a:p>
            <a:pPr algn="just" fontAlgn="base">
              <a:buNone/>
            </a:pPr>
            <a:endParaRPr lang="en-US" dirty="0" smtClean="0"/>
          </a:p>
          <a:p>
            <a:pPr algn="just">
              <a:buNone/>
            </a:pPr>
            <a:r>
              <a:rPr lang="en-US" dirty="0" smtClean="0"/>
              <a:t>Ex. - </a:t>
            </a:r>
            <a:r>
              <a:rPr lang="en-US" b="1" dirty="0" smtClean="0"/>
              <a:t>Non-pathogenic </a:t>
            </a:r>
            <a:r>
              <a:rPr lang="en-US" b="1" i="1" dirty="0" smtClean="0"/>
              <a:t>coli </a:t>
            </a:r>
            <a:r>
              <a:rPr lang="en-US" b="1" dirty="0" smtClean="0"/>
              <a:t>in intestinal tract of human:</a:t>
            </a:r>
          </a:p>
          <a:p>
            <a:pPr algn="just">
              <a:buNone/>
            </a:pPr>
            <a:r>
              <a:rPr lang="en-US" i="1" dirty="0" smtClean="0"/>
              <a:t>    E. coli</a:t>
            </a:r>
            <a:r>
              <a:rPr lang="en-US" dirty="0" smtClean="0"/>
              <a:t> is a facultative anaerobe that uses oxygen and lower the O2 concentration in gut which creates suitable environment for obligate anaerobes such as </a:t>
            </a:r>
            <a:r>
              <a:rPr lang="en-US" i="1" dirty="0" err="1" smtClean="0"/>
              <a:t>Bacteroides</a:t>
            </a:r>
            <a:r>
              <a:rPr lang="en-US" dirty="0" smtClean="0"/>
              <a:t>. </a:t>
            </a:r>
            <a:r>
              <a:rPr lang="en-US" i="1" dirty="0" smtClean="0"/>
              <a:t>E. coli</a:t>
            </a:r>
            <a:r>
              <a:rPr lang="en-US" dirty="0" smtClean="0"/>
              <a:t> is a host which remains unaffected by </a:t>
            </a:r>
            <a:r>
              <a:rPr lang="en-US" i="1" dirty="0" err="1" smtClean="0"/>
              <a:t>Bacteroides</a:t>
            </a:r>
            <a:r>
              <a:rPr lang="en-US" dirty="0" smtClean="0"/>
              <a:t>.</a:t>
            </a:r>
          </a:p>
          <a:p>
            <a:pPr algn="just">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121</TotalTime>
  <Words>655</Words>
  <Application>Microsoft Office PowerPoint</Application>
  <PresentationFormat>On-screen Show (4:3)</PresentationFormat>
  <Paragraphs>88</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Solstice</vt:lpstr>
      <vt:lpstr>Package</vt:lpstr>
      <vt:lpstr>Microbiology   Soil Microbiology</vt:lpstr>
      <vt:lpstr>Soil as an environmental culture medium</vt:lpstr>
      <vt:lpstr>Slide 3</vt:lpstr>
      <vt:lpstr>Microbial interactions</vt:lpstr>
      <vt:lpstr>Types of Microbial interaction in soil</vt:lpstr>
      <vt:lpstr>Symbiosis</vt:lpstr>
      <vt:lpstr>Mutualism </vt:lpstr>
      <vt:lpstr>Examples of mutualism: </vt:lpstr>
      <vt:lpstr>Commensalism </vt:lpstr>
      <vt:lpstr>Competition </vt:lpstr>
      <vt:lpstr>Examples of competition</vt:lpstr>
      <vt:lpstr>Parasitism </vt:lpstr>
      <vt:lpstr>Predation </vt:lpstr>
      <vt:lpstr>Rhizosphere</vt:lpstr>
      <vt:lpstr>Rhizosphere</vt:lpstr>
      <vt:lpstr>Concept and role of microbes </vt:lpstr>
      <vt:lpstr>Mycorrhizae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Air Microbiology</dc:title>
  <dc:creator>ISKY</dc:creator>
  <cp:lastModifiedBy>ISKY</cp:lastModifiedBy>
  <cp:revision>19</cp:revision>
  <dcterms:created xsi:type="dcterms:W3CDTF">2006-08-16T00:00:00Z</dcterms:created>
  <dcterms:modified xsi:type="dcterms:W3CDTF">2022-11-15T06:26:14Z</dcterms:modified>
</cp:coreProperties>
</file>